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23"/>
  </p:notesMasterIdLst>
  <p:sldIdLst>
    <p:sldId id="618" r:id="rId3"/>
    <p:sldId id="410" r:id="rId4"/>
    <p:sldId id="258" r:id="rId5"/>
    <p:sldId id="554" r:id="rId6"/>
    <p:sldId id="477" r:id="rId7"/>
    <p:sldId id="735" r:id="rId8"/>
    <p:sldId id="736" r:id="rId9"/>
    <p:sldId id="726" r:id="rId10"/>
    <p:sldId id="737" r:id="rId11"/>
    <p:sldId id="738" r:id="rId12"/>
    <p:sldId id="727" r:id="rId13"/>
    <p:sldId id="728" r:id="rId14"/>
    <p:sldId id="729" r:id="rId15"/>
    <p:sldId id="700" r:id="rId16"/>
    <p:sldId id="671" r:id="rId17"/>
    <p:sldId id="731" r:id="rId18"/>
    <p:sldId id="732" r:id="rId19"/>
    <p:sldId id="733" r:id="rId20"/>
    <p:sldId id="739" r:id="rId21"/>
    <p:sldId id="734"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75" autoAdjust="0"/>
    <p:restoredTop sz="94660"/>
  </p:normalViewPr>
  <p:slideViewPr>
    <p:cSldViewPr snapToGrid="0">
      <p:cViewPr varScale="1">
        <p:scale>
          <a:sx n="74" d="100"/>
          <a:sy n="74" d="100"/>
        </p:scale>
        <p:origin x="528"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F1235F-EC96-4F41-9E10-8DFB9AFAA656}" type="datetimeFigureOut">
              <a:rPr lang="zh-CN" altLang="en-US" smtClean="0"/>
              <a:t>2025/8/4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9B3313-59A6-40EB-923D-5D916E67839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3</a:t>
            </a:fld>
            <a:endParaRPr lang="zh-CN" altLang="en-US">
              <a:solidFill>
                <a:prstClr val="black"/>
              </a:solidFill>
              <a:latin typeface="等线" panose="02010600030101010101"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4</a:t>
            </a:fld>
            <a:endParaRPr lang="zh-CN" altLang="en-US">
              <a:solidFill>
                <a:prstClr val="black"/>
              </a:solidFill>
              <a:latin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14</a:t>
            </a:fld>
            <a:endParaRPr lang="zh-CN" altLang="en-US">
              <a:solidFill>
                <a:prstClr val="black"/>
              </a:solidFill>
              <a:latin typeface="等线" panose="02010600030101010101"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14:prism/>
      </p:transition>
    </mc:Choice>
    <mc:Fallback xmlns="">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14:prism/>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3.xml"/><Relationship Id="rId7" Type="http://schemas.openxmlformats.org/officeDocument/2006/relationships/image" Target="../media/image7.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3.xml"/><Relationship Id="rId5" Type="http://schemas.openxmlformats.org/officeDocument/2006/relationships/slideLayout" Target="../slideLayouts/slideLayout13.xml"/><Relationship Id="rId4"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302895" y="1583690"/>
            <a:ext cx="6897370" cy="3161030"/>
          </a:xfrm>
          <a:prstGeom prst="rect">
            <a:avLst/>
          </a:prstGeom>
          <a:noFill/>
        </p:spPr>
        <p:txBody>
          <a:bodyPr wrap="square" rtlCol="0">
            <a:spAutoFit/>
          </a:bodyPr>
          <a:lstStyle/>
          <a:p>
            <a:pPr algn="ctr" defTabSz="1219200">
              <a:lnSpc>
                <a:spcPct val="150000"/>
              </a:lnSpc>
            </a:pPr>
            <a:r>
              <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rPr>
              <a:t> 特殊教育概论</a:t>
            </a:r>
          </a:p>
          <a:p>
            <a:pPr algn="ctr" defTabSz="1219200">
              <a:lnSpc>
                <a:spcPct val="150000"/>
              </a:lnSpc>
            </a:pPr>
            <a:r>
              <a:rPr lang="zh-CN" altLang="en-US" sz="4400" b="1" dirty="0">
                <a:solidFill>
                  <a:prstClr val="white"/>
                </a:solidFill>
                <a:latin typeface="楷体" panose="02010609060101010101" charset="-122"/>
                <a:ea typeface="楷体" panose="02010609060101010101" charset="-122"/>
                <a:cs typeface="微软雅黑" panose="020B0503020204020204" pitchFamily="34" charset="-122"/>
                <a:sym typeface="+mn-lt"/>
              </a:rPr>
              <a:t>（第三版）</a:t>
            </a:r>
            <a:endPar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endParaRPr>
          </a:p>
          <a:p>
            <a:pPr algn="ctr" defTabSz="1219200">
              <a:lnSpc>
                <a:spcPct val="150000"/>
              </a:lnSpc>
            </a:pP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主编 刘春玲</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江琴娣</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颜廷睿</a:t>
            </a: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4"/>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听觉障碍概述</a:t>
            </a:r>
          </a:p>
        </p:txBody>
      </p:sp>
      <p:sp>
        <p:nvSpPr>
          <p:cNvPr id="100" name="文本框 99"/>
          <p:cNvSpPr txBox="1"/>
          <p:nvPr/>
        </p:nvSpPr>
        <p:spPr>
          <a:xfrm>
            <a:off x="970915" y="1210310"/>
            <a:ext cx="10483850" cy="4556760"/>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三、 听觉障碍的出现率</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各个国家的专业工作者对听觉障碍出现情况的调查都很关注。美国教育部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2021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年统计数据显示，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6—21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岁年龄段听觉障碍的出现率为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0.1%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，听觉障碍儿童的数量为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75000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人左右。根据</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年第二次全国残疾人抽样调查的资料推算，我国</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8296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万残疾人</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中，听力残疾人为2004万人，占残疾人总数的24.16%。近几年的数据统计，听力残疾的人数达到2783万，占到全部残疾人口的30%以上。此外，在我国数量庞大的儿童人口中，每年新诊断出的听力语言障碍儿童有2—4万人。我国教育部2022年的统计数据显示，全国听觉障碍学生（6—18岁）在校人数为88871人。</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853956152"/>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听觉障碍概述</a:t>
            </a:r>
          </a:p>
        </p:txBody>
      </p:sp>
      <p:sp>
        <p:nvSpPr>
          <p:cNvPr id="100" name="文本框 99"/>
          <p:cNvSpPr txBox="1"/>
          <p:nvPr/>
        </p:nvSpPr>
        <p:spPr>
          <a:xfrm>
            <a:off x="970915" y="1210310"/>
            <a:ext cx="10483850" cy="5526256"/>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四、 听觉障碍产生的原因</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关于听觉障碍产生的原因，学术界有各种不同的说法。有的学者认为，半数以上的听觉障碍在出生前就已形成。有的学者认为，听觉障碍三分之一是由遗传引起的，三分之一是由环境或后天因素所导致的，还有三分之一是找不到原因的。还有的学者认为，遗传因素和环境因素致聋各占</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，其中遗传性耳聋包括综合征性耳聋和非综合征性耳聋，环境因素包括细菌感染、病毒感染、耳毒感染以及声损伤。</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学语前听觉障碍的成因</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）早产或难产（</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）遗传</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）麻疹</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）先天性细胞巨化病毒</a:t>
            </a:r>
          </a:p>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学语后听觉障碍的成因</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）脑膜炎（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）中耳炎</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）美尼尔氏病</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）其他因素</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听觉障碍概述</a:t>
            </a:r>
          </a:p>
        </p:txBody>
      </p:sp>
      <p:sp>
        <p:nvSpPr>
          <p:cNvPr id="100" name="文本框 99"/>
          <p:cNvSpPr txBox="1"/>
          <p:nvPr/>
        </p:nvSpPr>
        <p:spPr>
          <a:xfrm>
            <a:off x="970915" y="1210310"/>
            <a:ext cx="10483850" cy="3589509"/>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五、 听觉障碍儿童的特征</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认知特点</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）感知觉特点：</a:t>
            </a:r>
            <a:r>
              <a:rPr lang="en-US" sz="2100" dirty="0">
                <a:solidFill>
                  <a:schemeClr val="tx1">
                    <a:lumMod val="75000"/>
                    <a:lumOff val="25000"/>
                  </a:schemeClr>
                </a:solidFill>
                <a:latin typeface="Arial" panose="020B0604020202020204" pitchFamily="34" charset="0"/>
                <a:ea typeface="微软雅黑" panose="020B0503020204020204" pitchFamily="34" charset="-122"/>
              </a:rPr>
              <a:t>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知觉信息加工不完整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en-US" sz="2100" dirty="0">
                <a:solidFill>
                  <a:schemeClr val="tx1">
                    <a:lumMod val="75000"/>
                    <a:lumOff val="25000"/>
                  </a:schemeClr>
                </a:solidFill>
                <a:latin typeface="Arial" panose="020B0604020202020204" pitchFamily="34" charset="0"/>
                <a:ea typeface="微软雅黑" panose="020B0503020204020204" pitchFamily="34" charset="-122"/>
              </a:rPr>
              <a:t>b.</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视觉的优势地位</a:t>
            </a:r>
            <a:r>
              <a:rPr lang="en-US" sz="2100" dirty="0">
                <a:solidFill>
                  <a:schemeClr val="tx1">
                    <a:lumMod val="75000"/>
                    <a:lumOff val="25000"/>
                  </a:schemeClr>
                </a:solidFill>
                <a:latin typeface="Arial" panose="020B0604020202020204" pitchFamily="34" charset="0"/>
                <a:ea typeface="微软雅黑" panose="020B0503020204020204" pitchFamily="34" charset="-122"/>
              </a:rPr>
              <a:t>c.</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缺陷补偿。</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）注意特点：和正常儿童一样，听觉障碍儿童的注意是由无意注意逐步发展到有意注意的。</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）记忆特点：对于听觉障碍儿童来说，由于其听力受到不同程度的损伤，无法正常接收和表达声音信息和言语信息，因此其言语工作记忆也受到了损伤。</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听觉障碍概述</a:t>
            </a:r>
          </a:p>
        </p:txBody>
      </p:sp>
      <p:sp>
        <p:nvSpPr>
          <p:cNvPr id="100" name="文本框 99"/>
          <p:cNvSpPr txBox="1"/>
          <p:nvPr/>
        </p:nvSpPr>
        <p:spPr>
          <a:xfrm>
            <a:off x="970915" y="1210310"/>
            <a:ext cx="10483850" cy="4453890"/>
          </a:xfrm>
          <a:prstGeom prst="rect">
            <a:avLst/>
          </a:prstGeom>
          <a:noFill/>
          <a:ln w="9525">
            <a:noFill/>
          </a:ln>
        </p:spPr>
        <p:txBody>
          <a:bodyPr wrap="square">
            <a:spAutoFit/>
          </a:bodyPr>
          <a:lstStyle/>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）思维特点</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正常儿童的思维发展经历了三种水平或三个阶段，即动作思维、形象思维和抽象思维。</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语言发展特点</a:t>
            </a:r>
          </a:p>
          <a:p>
            <a:pPr>
              <a:lnSpc>
                <a:spcPct val="150000"/>
              </a:lnSpc>
            </a:pP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）发音不清</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）发音不好</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）音节受限制</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）语言发展落后</a:t>
            </a:r>
          </a:p>
          <a:p>
            <a:pPr>
              <a:lnSpc>
                <a:spcPct val="150000"/>
              </a:lnSpc>
            </a:pP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）智力发展与语言发展不同步</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情绪与个性发展特点</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）情绪特点</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听觉障碍不一定会导致社会和人格方面的困难，但它能造成一种容易产生这类困难的环境。</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）个性特点</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听觉障碍儿童的个性特点主要表现为脾气倔强、好冲动、好动、好奇。</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02</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316844" y="2432315"/>
            <a:ext cx="7203838" cy="1568450"/>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第二节</a:t>
            </a:r>
            <a:endParaRPr lang="en-US" altLang="zh-CN" sz="4800" b="1" dirty="0">
              <a:solidFill>
                <a:srgbClr val="4F4D50"/>
              </a:solidFill>
              <a:latin typeface="方正黑体简体" panose="02000000000000000000" pitchFamily="2" charset="-122"/>
              <a:ea typeface="方正黑体简体" panose="02000000000000000000" pitchFamily="2" charset="-122"/>
              <a:cs typeface="+mn-ea"/>
              <a:sym typeface="+mn-lt"/>
            </a:endParaRP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听觉障碍儿童的教育</a:t>
            </a:r>
          </a:p>
        </p:txBody>
      </p:sp>
      <p:sp>
        <p:nvSpPr>
          <p:cNvPr id="13" name="TextBox 6"/>
          <p:cNvSpPr txBox="1"/>
          <p:nvPr/>
        </p:nvSpPr>
        <p:spPr>
          <a:xfrm>
            <a:off x="9701984" y="2168473"/>
            <a:ext cx="207264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02</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听觉障碍儿童的教育</a:t>
            </a: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学习环境</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教育安置</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目前我国听觉障碍学生教育安置有普通学校随班就读和聋校就学等形式。对于就读普通学校的听觉障碍学生，</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2020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教育部关于加强残疾儿童少年义务教育阶段随班就读工作的指导意见》中提出就近就便安置原则，同等条件下在招生片区内就近就便优先安排残疾儿童少年入学。聋校学制为九年一贯制。入学年龄一般与当地普通小学相同，在特殊情况下可适当放宽。</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早期教育中家长的参与</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在听觉障碍儿童的教育中，家长参与和早期干预是十分重要的。任教于聋校的教师都比较肯定早期干预的重要性。因此，听觉障碍儿童的父母尽早建立一个有效的交流环境是尤其重要的。</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听觉障碍儿童的教育</a:t>
            </a:r>
          </a:p>
        </p:txBody>
      </p:sp>
      <p:sp>
        <p:nvSpPr>
          <p:cNvPr id="100" name="文本框 99"/>
          <p:cNvSpPr txBox="1"/>
          <p:nvPr/>
        </p:nvSpPr>
        <p:spPr>
          <a:xfrm>
            <a:off x="970915" y="1210310"/>
            <a:ext cx="10483850" cy="5100320"/>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课程</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聋校课程</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）听觉障碍学生的培养目标</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）聋校课程设置原则</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均衡性与特殊性相结合的原则</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综合课程与分科课程相结合的原则</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统一性与选择性相结合的原则。</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）聋校课程标准的特点</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强调德育为先</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强调课程要适合聋生的身心特点及发展规律，突出能力的培养</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强调教学沟通方式的多元化。</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听觉障碍儿童随班就读课程</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随班就读听觉障碍儿童的课程与普通教育的课程一致，从小学到高中，都应按照国家和地区规定的相应课程进行教授。如果随班就读学生有特别需要，可以提供特别帮助。</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0">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听觉障碍儿童的教育</a:t>
            </a: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三、 教学策略</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交流技能</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对听觉障碍儿童语言教授方法的争论，最早开始于欧洲。德国学者海尼克主张侧重口头表达（说话），而法国聋教育专家莱佩则强调肢体语言（手势语）。在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1880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年米兰举行的会议上，人们更推崇口头表达的教学，并且指出手势语会阻碍语言的发展。</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交流途径</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）听觉</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口头方法</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）听觉</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言辞方法</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）手语系统</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）手指语</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教学策略</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指导性策略能强化教学过程。第一，教师应该提供适当的强化和积极的反馈；第二，在传统教育中加入教授和反馈程序能强化学习；第三，分级作业，合理分配与分级并且符合学生意愿的有意义作业能促进学习；第四，安排合理的时间，学生在某一学科上花</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0">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听觉障碍儿童的教育</a:t>
            </a:r>
          </a:p>
        </p:txBody>
      </p:sp>
      <p:sp>
        <p:nvSpPr>
          <p:cNvPr id="100" name="文本框 99"/>
          <p:cNvSpPr txBox="1"/>
          <p:nvPr/>
        </p:nvSpPr>
        <p:spPr>
          <a:xfrm>
            <a:off x="970915" y="1210310"/>
            <a:ext cx="10483850" cy="2940933"/>
          </a:xfrm>
          <a:prstGeom prst="rect">
            <a:avLst/>
          </a:prstGeom>
          <a:noFill/>
          <a:ln w="9525">
            <a:noFill/>
          </a:ln>
        </p:spPr>
        <p:txBody>
          <a:bodyPr wrap="square">
            <a:spAutoFit/>
          </a:bodyPr>
          <a:lstStyle/>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费的学习时间和获得的学业成就是成正相关的，但是很多教师在作业上花费的时间极少；第五，树立班风，教师应该努力营造出一个有凝聚力、有满足感、有目标的班集体；第六，提供支持，班级中需要有一个能用手语交流的人（老师或</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翻译员）。</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除了这些通用性的聋教育原则之外，还有一些针对聋生教学的具体教学策略，如个别化教学、差异教学、结构教学等。这些教学方法在其他章节中已有详细描述。</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听觉障碍儿童的教育</a:t>
            </a:r>
          </a:p>
        </p:txBody>
      </p:sp>
      <p:sp>
        <p:nvSpPr>
          <p:cNvPr id="100" name="文本框 99"/>
          <p:cNvSpPr txBox="1"/>
          <p:nvPr/>
        </p:nvSpPr>
        <p:spPr>
          <a:xfrm>
            <a:off x="970915" y="1210310"/>
            <a:ext cx="10483850" cy="3587264"/>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四、 技术</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助听器</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20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世纪听障事业最重要的进展之一，就是电子助听器的出现。助听器是一种能使声音增大的放大装置。所有的扩音系统都包括三个单元</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麦克风、放大器和接收器。</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人工耳蜗植入</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人工耳蜗植入是一种对毛细胞损伤或缺乏从而无法产生音感的情况进行补偿的电子装置。</a:t>
            </a:r>
          </a:p>
          <a:p>
            <a:pPr>
              <a:lnSpc>
                <a:spcPct val="150000"/>
              </a:lnSpc>
            </a:pP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796762425"/>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4"/>
          <p:cNvPicPr>
            <a:picLocks noGrp="1" noChangeAspect="1"/>
          </p:cNvPicPr>
          <p:nvPr/>
        </p:nvPicPr>
        <p:blipFill>
          <a:blip r:embed="rId3" cstate="print">
            <a:lum bright="24000"/>
            <a:extLst>
              <a:ext uri="{28A0092B-C50C-407E-A947-70E740481C1C}">
                <a14:useLocalDpi xmlns:a14="http://schemas.microsoft.com/office/drawing/2010/main" val="0"/>
              </a:ext>
            </a:extLst>
          </a:blip>
          <a:srcRect l="15719" r="15719"/>
          <a:stretch>
            <a:fillRect/>
          </a:stretch>
        </p:blipFill>
        <p:spPr>
          <a:xfrm>
            <a:off x="0" y="0"/>
            <a:ext cx="705993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pic>
        <p:nvPicPr>
          <p:cNvPr id="13" name="图片占位符 4"/>
          <p:cNvPicPr>
            <a:picLocks noGrp="1" noChangeAspect="1"/>
          </p:cNvPicPr>
          <p:nvPr/>
        </p:nvPicPr>
        <p:blipFill>
          <a:blip r:embed="rId3" cstate="print">
            <a:lum bright="24000"/>
            <a:extLst>
              <a:ext uri="{28A0092B-C50C-407E-A947-70E740481C1C}">
                <a14:useLocalDpi xmlns:a14="http://schemas.microsoft.com/office/drawing/2010/main" val="0"/>
              </a:ext>
            </a:extLst>
          </a:blip>
          <a:srcRect l="34269" r="15719"/>
          <a:stretch>
            <a:fillRect/>
          </a:stretch>
        </p:blipFill>
        <p:spPr>
          <a:xfrm flipH="1">
            <a:off x="7059930" y="-3175"/>
            <a:ext cx="514985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sp>
        <p:nvSpPr>
          <p:cNvPr id="14" name="矩形 13"/>
          <p:cNvSpPr/>
          <p:nvPr/>
        </p:nvSpPr>
        <p:spPr>
          <a:xfrm>
            <a:off x="635" y="-3810"/>
            <a:ext cx="12208510" cy="6880860"/>
          </a:xfrm>
          <a:prstGeom prst="rect">
            <a:avLst/>
          </a:prstGeom>
          <a:solidFill>
            <a:srgbClr val="88745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8915" y="802640"/>
            <a:ext cx="9251950" cy="527304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sp>
        <p:nvSpPr>
          <p:cNvPr id="10" name="矩形 9"/>
          <p:cNvSpPr/>
          <p:nvPr/>
        </p:nvSpPr>
        <p:spPr>
          <a:xfrm>
            <a:off x="1746568" y="1057275"/>
            <a:ext cx="8716645" cy="4763770"/>
          </a:xfrm>
          <a:prstGeom prst="rect">
            <a:avLst/>
          </a:prstGeom>
          <a:noFill/>
          <a:ln>
            <a:solidFill>
              <a:srgbClr val="8874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pic>
        <p:nvPicPr>
          <p:cNvPr id="18" name="图片占位符 4"/>
          <p:cNvPicPr>
            <a:picLocks noGrp="1" noChangeAspect="1"/>
          </p:cNvPicPr>
          <p:nvPr/>
        </p:nvPicPr>
        <p:blipFill>
          <a:blip r:embed="rId4" cstate="print">
            <a:extLst>
              <a:ext uri="{28A0092B-C50C-407E-A947-70E740481C1C}">
                <a14:useLocalDpi xmlns:a14="http://schemas.microsoft.com/office/drawing/2010/main" val="0"/>
              </a:ext>
            </a:extLst>
          </a:blip>
          <a:srcRect l="16873" t="42" r="16507"/>
          <a:stretch>
            <a:fillRect/>
          </a:stretch>
        </p:blipFill>
        <p:spPr>
          <a:xfrm>
            <a:off x="5384483" y="1546860"/>
            <a:ext cx="1440815" cy="1440815"/>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2366" h="2366">
                <a:moveTo>
                  <a:pt x="1183" y="0"/>
                </a:moveTo>
                <a:cubicBezTo>
                  <a:pt x="1836" y="0"/>
                  <a:pt x="2366" y="530"/>
                  <a:pt x="2366" y="1183"/>
                </a:cubicBezTo>
                <a:cubicBezTo>
                  <a:pt x="2366" y="1836"/>
                  <a:pt x="1836" y="2366"/>
                  <a:pt x="1183" y="2366"/>
                </a:cubicBezTo>
                <a:cubicBezTo>
                  <a:pt x="530" y="2366"/>
                  <a:pt x="0" y="1836"/>
                  <a:pt x="0" y="1183"/>
                </a:cubicBezTo>
                <a:cubicBezTo>
                  <a:pt x="0" y="530"/>
                  <a:pt x="530" y="0"/>
                  <a:pt x="1183" y="0"/>
                </a:cubicBezTo>
                <a:close/>
              </a:path>
            </a:pathLst>
          </a:custGeom>
          <a:pattFill prst="ltUpDiag">
            <a:fgClr>
              <a:schemeClr val="bg1">
                <a:lumMod val="75000"/>
              </a:schemeClr>
            </a:fgClr>
            <a:bgClr>
              <a:schemeClr val="bg1">
                <a:lumMod val="95000"/>
              </a:schemeClr>
            </a:bgClr>
          </a:pattFill>
          <a:effectLst>
            <a:outerShdw blurRad="50800" dist="38100" dir="2700000" algn="tl" rotWithShape="0">
              <a:prstClr val="black">
                <a:alpha val="40000"/>
              </a:prstClr>
            </a:outerShdw>
          </a:effectLst>
        </p:spPr>
      </p:pic>
      <p:sp>
        <p:nvSpPr>
          <p:cNvPr id="7" name="文本框 6"/>
          <p:cNvSpPr txBox="1"/>
          <p:nvPr/>
        </p:nvSpPr>
        <p:spPr>
          <a:xfrm>
            <a:off x="1746250" y="3115310"/>
            <a:ext cx="8717280" cy="2168525"/>
          </a:xfrm>
          <a:prstGeom prst="rect">
            <a:avLst/>
          </a:prstGeom>
          <a:noFill/>
        </p:spPr>
        <p:txBody>
          <a:bodyPr wrap="square" rtlCol="0">
            <a:spAutoFit/>
          </a:bodyPr>
          <a:lstStyle/>
          <a:p>
            <a:pPr algn="ctr" fontAlgn="auto">
              <a:lnSpc>
                <a:spcPct val="150000"/>
              </a:lnSpc>
            </a:pPr>
            <a:r>
              <a:rPr lang="zh-CN" altLang="en-US" sz="4500" b="1" dirty="0">
                <a:solidFill>
                  <a:srgbClr val="88745B"/>
                </a:solidFill>
                <a:latin typeface="微软雅黑" panose="020B0503020204020204" pitchFamily="34" charset="-122"/>
                <a:ea typeface="微软雅黑" panose="020B0503020204020204" pitchFamily="34" charset="-122"/>
              </a:rPr>
              <a:t>第六章</a:t>
            </a:r>
          </a:p>
          <a:p>
            <a:pPr algn="ctr" fontAlgn="auto">
              <a:lnSpc>
                <a:spcPct val="150000"/>
              </a:lnSpc>
            </a:pPr>
            <a:r>
              <a:rPr lang="zh-CN" altLang="en-US" sz="4500" b="1" dirty="0">
                <a:solidFill>
                  <a:schemeClr val="tx1"/>
                </a:solidFill>
                <a:latin typeface="微软雅黑" panose="020B0503020204020204" pitchFamily="34" charset="-122"/>
                <a:ea typeface="微软雅黑" panose="020B0503020204020204" pitchFamily="34" charset="-122"/>
                <a:cs typeface="+mn-ea"/>
                <a:sym typeface="+mn-lt"/>
              </a:rPr>
              <a:t>听觉障碍儿童</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听觉障碍儿童的教育</a:t>
            </a:r>
          </a:p>
        </p:txBody>
      </p:sp>
      <p:sp>
        <p:nvSpPr>
          <p:cNvPr id="100" name="文本框 99"/>
          <p:cNvSpPr txBox="1"/>
          <p:nvPr/>
        </p:nvSpPr>
        <p:spPr>
          <a:xfrm>
            <a:off x="970915" y="1210310"/>
            <a:ext cx="10483850" cy="5908040"/>
          </a:xfrm>
          <a:prstGeom prst="rect">
            <a:avLst/>
          </a:prstGeom>
          <a:noFill/>
          <a:ln w="9525">
            <a:noFill/>
          </a:ln>
        </p:spPr>
        <p:txBody>
          <a:bodyPr wrap="square">
            <a:spAutoFit/>
          </a:bodyPr>
          <a:lstStyle/>
          <a:p>
            <a:pPr>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3.辅助性听力设备</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团体辅助性听力设备能够解决由教室中的距离、噪声或回声带来的问题。</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4.信号设备</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一些聋人和重听者会在一定环境中使用特殊设备来改变他们接收声音或事件的方式。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5.互联网</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信息高速公路为聋人提供了一系列沟通的可能性。</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6.教育技术</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gn="l">
              <a:lnSpc>
                <a:spcPct val="150000"/>
              </a:lnSpc>
              <a:buClrTx/>
              <a:buSzTx/>
              <a:buNone/>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辅助教育的软件项目正在快速地发展。高速处理的计算机能将影像、声音和信息结合起来，帮助听觉障碍儿童理解指示。多媒体技术包含了手语系统的影像库。当使用者碰上了一个不熟悉的单词，可以移动鼠标，点击合适的键，那么由人来做手语表达这个词的影像就会出现。</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0">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0">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35830" y="0"/>
            <a:ext cx="7488555" cy="6874510"/>
          </a:xfrm>
          <a:prstGeom prst="rect">
            <a:avLst/>
          </a:pr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1219200">
              <a:buClrTx/>
              <a:buSzTx/>
              <a:buFontTx/>
            </a:pPr>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ea"/>
            </a:endParaRPr>
          </a:p>
        </p:txBody>
      </p:sp>
      <p:pic>
        <p:nvPicPr>
          <p:cNvPr id="2051" name="Picture 3" descr="E:\LJR\JZ\PPT\01-融资计划\02-切图\矩形 2.png"/>
          <p:cNvPicPr>
            <a:picLocks noChangeAspect="1" noChangeArrowheads="1"/>
          </p:cNvPicPr>
          <p:nvPr/>
        </p:nvPicPr>
        <p:blipFill>
          <a:blip r:embed="rId7" cstate="print"/>
          <a:srcRect/>
          <a:stretch>
            <a:fillRect/>
          </a:stretch>
        </p:blipFill>
        <p:spPr bwMode="auto">
          <a:xfrm>
            <a:off x="4521200" y="384175"/>
            <a:ext cx="7336790" cy="6309360"/>
          </a:xfrm>
          <a:prstGeom prst="rect">
            <a:avLst/>
          </a:prstGeom>
          <a:noFill/>
        </p:spPr>
      </p:pic>
      <p:pic>
        <p:nvPicPr>
          <p:cNvPr id="2050" name="Picture 2" descr="E:\LJR\JZ\PPT\01-融资计划\02-切图\dsfdsf.png"/>
          <p:cNvPicPr>
            <a:picLocks noChangeAspect="1" noChangeArrowheads="1"/>
          </p:cNvPicPr>
          <p:nvPr/>
        </p:nvPicPr>
        <p:blipFill>
          <a:blip r:embed="rId8" cstate="print"/>
          <a:srcRect/>
          <a:stretch>
            <a:fillRect/>
          </a:stretch>
        </p:blipFill>
        <p:spPr bwMode="auto">
          <a:xfrm>
            <a:off x="0" y="0"/>
            <a:ext cx="7632171" cy="6875339"/>
          </a:xfrm>
          <a:prstGeom prst="rect">
            <a:avLst/>
          </a:prstGeom>
          <a:noFill/>
        </p:spPr>
      </p:pic>
      <p:sp>
        <p:nvSpPr>
          <p:cNvPr id="7" name="TextBox 6"/>
          <p:cNvSpPr txBox="1"/>
          <p:nvPr/>
        </p:nvSpPr>
        <p:spPr>
          <a:xfrm>
            <a:off x="589838" y="2194643"/>
            <a:ext cx="5048250" cy="1168400"/>
          </a:xfrm>
          <a:prstGeom prst="rect">
            <a:avLst/>
          </a:prstGeom>
          <a:noFill/>
        </p:spPr>
        <p:txBody>
          <a:bodyPr wrap="none" rtlCol="0">
            <a:spAutoFit/>
          </a:bodyPr>
          <a:lstStyle/>
          <a:p>
            <a:pPr defTabSz="1219200"/>
            <a:r>
              <a:rPr lang="en-US" altLang="zh-CN" sz="7000" dirty="0">
                <a:solidFill>
                  <a:srgbClr val="E1E0D8"/>
                </a:solidFill>
                <a:latin typeface="方正黑体简体" panose="02000000000000000000" pitchFamily="2" charset="-122"/>
                <a:ea typeface="方正黑体简体" panose="02000000000000000000" pitchFamily="2" charset="-122"/>
                <a:cs typeface="+mn-ea"/>
                <a:sym typeface="+mn-lt"/>
              </a:rPr>
              <a:t>CONTENTS</a:t>
            </a:r>
            <a:endParaRPr lang="zh-CN" altLang="en-US" sz="7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8" name="TextBox 7"/>
          <p:cNvSpPr txBox="1"/>
          <p:nvPr/>
        </p:nvSpPr>
        <p:spPr>
          <a:xfrm>
            <a:off x="2329133" y="2978681"/>
            <a:ext cx="1569660" cy="923330"/>
          </a:xfrm>
          <a:prstGeom prst="rect">
            <a:avLst/>
          </a:prstGeom>
          <a:noFill/>
        </p:spPr>
        <p:txBody>
          <a:bodyPr wrap="none" rtlCol="0">
            <a:spAutoFit/>
          </a:bodyPr>
          <a:lstStyle/>
          <a:p>
            <a:pPr defTabSz="1219200"/>
            <a:r>
              <a:rPr lang="zh-CN" altLang="en-US" sz="5400" dirty="0">
                <a:solidFill>
                  <a:srgbClr val="4F4D50"/>
                </a:solidFill>
                <a:latin typeface="方正黑体简体" panose="02000000000000000000" pitchFamily="2" charset="-122"/>
                <a:ea typeface="方正黑体简体" panose="02000000000000000000" pitchFamily="2" charset="-122"/>
                <a:cs typeface="+mn-ea"/>
                <a:sym typeface="+mn-lt"/>
              </a:rPr>
              <a:t>目录</a:t>
            </a:r>
            <a:endParaRPr lang="en-US" altLang="zh-CN" sz="5400" dirty="0">
              <a:solidFill>
                <a:srgbClr val="4F4D50"/>
              </a:solidFill>
              <a:latin typeface="方正黑体简体" panose="02000000000000000000" pitchFamily="2" charset="-122"/>
              <a:ea typeface="方正黑体简体" panose="02000000000000000000" pitchFamily="2" charset="-122"/>
              <a:cs typeface="+mn-ea"/>
              <a:sym typeface="+mn-lt"/>
            </a:endParaRPr>
          </a:p>
        </p:txBody>
      </p:sp>
      <p:sp>
        <p:nvSpPr>
          <p:cNvPr id="13" name="TextBox 12"/>
          <p:cNvSpPr txBox="1"/>
          <p:nvPr>
            <p:custDataLst>
              <p:tags r:id="rId1"/>
            </p:custDataLst>
          </p:nvPr>
        </p:nvSpPr>
        <p:spPr>
          <a:xfrm>
            <a:off x="7548245" y="3672840"/>
            <a:ext cx="39497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听觉障碍儿童的教育</a:t>
            </a:r>
          </a:p>
        </p:txBody>
      </p:sp>
      <p:sp>
        <p:nvSpPr>
          <p:cNvPr id="3" name="TextBox 12"/>
          <p:cNvSpPr txBox="1"/>
          <p:nvPr>
            <p:custDataLst>
              <p:tags r:id="rId2"/>
            </p:custDataLst>
          </p:nvPr>
        </p:nvSpPr>
        <p:spPr>
          <a:xfrm>
            <a:off x="7399655" y="2768600"/>
            <a:ext cx="39497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听觉障碍概述</a:t>
            </a:r>
          </a:p>
        </p:txBody>
      </p:sp>
      <p:sp>
        <p:nvSpPr>
          <p:cNvPr id="4" name="TextBox 14"/>
          <p:cNvSpPr txBox="1"/>
          <p:nvPr>
            <p:custDataLst>
              <p:tags r:id="rId3"/>
            </p:custDataLst>
          </p:nvPr>
        </p:nvSpPr>
        <p:spPr>
          <a:xfrm>
            <a:off x="6175375" y="2768600"/>
            <a:ext cx="1261745"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第一节</a:t>
            </a:r>
          </a:p>
        </p:txBody>
      </p:sp>
      <p:sp>
        <p:nvSpPr>
          <p:cNvPr id="5" name="TextBox 14"/>
          <p:cNvSpPr txBox="1"/>
          <p:nvPr>
            <p:custDataLst>
              <p:tags r:id="rId4"/>
            </p:custDataLst>
          </p:nvPr>
        </p:nvSpPr>
        <p:spPr>
          <a:xfrm>
            <a:off x="6379845" y="3672840"/>
            <a:ext cx="1261745"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第二节</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597538" y="1600730"/>
            <a:ext cx="4330032" cy="1323439"/>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01</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264576" y="2432315"/>
            <a:ext cx="6701299" cy="1568450"/>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第一节</a:t>
            </a: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听觉障碍概述</a:t>
            </a:r>
          </a:p>
        </p:txBody>
      </p:sp>
      <p:sp>
        <p:nvSpPr>
          <p:cNvPr id="13" name="TextBox 6"/>
          <p:cNvSpPr txBox="1"/>
          <p:nvPr/>
        </p:nvSpPr>
        <p:spPr>
          <a:xfrm>
            <a:off x="9701984" y="2168473"/>
            <a:ext cx="1694695" cy="2646878"/>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01</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听觉障碍概述</a:t>
            </a:r>
          </a:p>
        </p:txBody>
      </p:sp>
      <p:sp>
        <p:nvSpPr>
          <p:cNvPr id="100" name="文本框 99"/>
          <p:cNvSpPr txBox="1"/>
          <p:nvPr/>
        </p:nvSpPr>
        <p:spPr>
          <a:xfrm>
            <a:off x="970915" y="1210310"/>
            <a:ext cx="10483850" cy="413067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听觉障碍的概念</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听觉障碍，又称聋、听力残疾等。</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年《第二次全国残疾人抽样调查残疾标准》中规定：听力残疾（</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Hearing Disability</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）是指人由于各种原因导致双耳不同程度的永久性听觉障碍，听不到或听不清周围环境声及言语声，以致影响日常生活和社会参与。一般来说，我们可以通过两个方面来定义听觉障碍：</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听力损失必须达到显著的程度。通常听力损失须在</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40</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分贝以上。</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听力损失必须对个人的听觉、语言、交往、生活造成不利的影响，否则不然。</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听觉障碍概述</a:t>
            </a:r>
          </a:p>
        </p:txBody>
      </p:sp>
      <p:sp>
        <p:nvSpPr>
          <p:cNvPr id="100" name="文本框 99"/>
          <p:cNvSpPr txBox="1"/>
          <p:nvPr/>
        </p:nvSpPr>
        <p:spPr>
          <a:xfrm>
            <a:off x="970915" y="1210310"/>
            <a:ext cx="10483850" cy="4939030"/>
          </a:xfrm>
          <a:prstGeom prst="rect">
            <a:avLst/>
          </a:prstGeom>
          <a:noFill/>
          <a:ln w="9525">
            <a:noFill/>
          </a:ln>
        </p:spPr>
        <p:txBody>
          <a:bodyPr wrap="square">
            <a:spAutoFit/>
          </a:bodyPr>
          <a:lstStyle/>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过去，聋儿常被称为聋哑儿童，事实上，聋未必哑。很多全聋的儿童因为丧失听力，失去了学习语言的机会，造成口头语言丧失的哑。其实，这些儿童的言语器官本身是没有疾病的。因此，聋是因，即第一缺陷；哑是果，即第二缺陷。其实，有残余听力的孩子如果经过听力测试评估，佩戴合适的助听器，及时进行早期干预（语言训练），是完全有可能学会说话的。因为他们的发音器官没有损伤。严格地讲，使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听力残疾</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或</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听觉障碍</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的称谓比</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聋人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的称谓要更准确，因为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听觉障碍</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包含</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聋</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和</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重听</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两种情况。</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听力的灵敏度一般用频率和强度来表示。频率是指声波每秒振动的次数（或周期），它的单位是赫兹（</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Hz</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）。声音的物理强度决定着声音的响亮度，强度由声波产生的压力大小（声压）来决定，单位是分贝（</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dB</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）。听力损失程度一般都是以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500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1000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赫兹三个频率纯音的平均听力损失来衡量的，因为它们是言语频率比较集中的区域。</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听觉障碍概述</a:t>
            </a: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听觉障碍的鉴定与分类</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听觉障碍的鉴定：</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听觉障碍的鉴定一般分为听力筛选和听力诊断两个阶段。</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）听力筛选</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听力筛选是用快速而简捷的方法从某个特定的群体（通常指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0—6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岁的新生儿及婴幼儿）中鉴别出可能存在听觉障碍个体的过程。听力筛查的目的是实现先天性听力损伤的早发现、早诊断、早干预。针对儿童的不同年龄，听力筛选的方法有所不同。针对新生儿的听力筛查是在新生儿出生后自然睡眠或安静状态下，通过耳声发射、自动听觉脑干反应和声阻抗等电生理测试进行的客观、快速和无创性检查；对婴幼儿的听力筛选，可以采用高危登记和唤醒测验；对年龄稍大一些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岁儿童，可以采取行为测听等方法。在教育情境中，教师可以根据儿童的身体状况和行为表现，及时发现儿童的听力问题，推荐儿童做听力诊断。</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听觉障碍概述</a:t>
            </a:r>
          </a:p>
        </p:txBody>
      </p:sp>
      <p:sp>
        <p:nvSpPr>
          <p:cNvPr id="100" name="文本框 99"/>
          <p:cNvSpPr txBox="1"/>
          <p:nvPr/>
        </p:nvSpPr>
        <p:spPr>
          <a:xfrm>
            <a:off x="970915" y="1210310"/>
            <a:ext cx="10483850" cy="5423535"/>
          </a:xfrm>
          <a:prstGeom prst="rect">
            <a:avLst/>
          </a:prstGeom>
          <a:noFill/>
          <a:ln w="9525">
            <a:noFill/>
          </a:ln>
        </p:spPr>
        <p:txBody>
          <a:bodyPr wrap="square">
            <a:spAutoFit/>
          </a:bodyPr>
          <a:lstStyle/>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（2）听力诊断：</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按照《新生儿听力筛查技术规范》（原卫生部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年版）要求，筛查未通过的新生儿应在出生</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月内转诊到听力障碍诊治机构进行听力诊断。在听力诊断阶段，听力学专业人员对筛选出的可疑听觉障碍儿童作全面而深入的诊断性听力评估。婴幼儿及儿童全面的听力诊断评估应包括以下主客观听力学检查：</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声导抗检查，包括鼓室图和声反射阈测试，主要用于评估中耳功能。</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耳声发射，主要用于评估耳蜗外毛细胞的功能，可以辅助鉴别蜗性和蜗后病变。目前用于临床听力诊断的耳声发射主要包括瞬态诱发性耳声发射和畸变产物耳声发射。</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电生理学检查，这是对婴幼儿及部分行为能力较差儿童进行精准听力评估的关键检查。目前应用较多的是听性脑干反应和听觉稳态诱发电位。</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行为测听，可作为临床观察指标，交叉验证电生理学检测的结果，尤其是对于蜗后听神经病变。</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听觉障碍概述</a:t>
            </a:r>
          </a:p>
        </p:txBody>
      </p:sp>
      <p:sp>
        <p:nvSpPr>
          <p:cNvPr id="100" name="文本框 99"/>
          <p:cNvSpPr txBox="1"/>
          <p:nvPr/>
        </p:nvSpPr>
        <p:spPr>
          <a:xfrm>
            <a:off x="970915" y="1210310"/>
            <a:ext cx="10483850" cy="2458430"/>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听觉障碍的分类</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听觉障碍的分类主要是从听觉障碍的程度、发生的部位和发生的年龄三个方面进行的。</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）听觉障碍的程度</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）听觉障碍发生的部位</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）听觉障碍发生的年龄</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DIAGRAM_VIRTUALLY_FRAME" val="{&quot;height&quot;:332.3,&quot;left&quot;:479.95,&quot;top&quot;:150.1,&quot;width&quot;:425.4}"/>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332.3,&quot;left&quot;:479.95,&quot;top&quot;:150.1,&quot;width&quot;:425.4}"/>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32.3,&quot;left&quot;:479.95,&quot;top&quot;:150.1,&quot;width&quot;:425.4}"/>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32.3,&quot;left&quot;:479.95,&quot;top&quot;:150.1,&quot;width&quot;:410.014015748031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2353</Words>
  <Application>Microsoft Office PowerPoint</Application>
  <PresentationFormat>宽屏</PresentationFormat>
  <Paragraphs>114</Paragraphs>
  <Slides>20</Slides>
  <Notes>5</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20</vt:i4>
      </vt:variant>
    </vt:vector>
  </HeadingPairs>
  <TitlesOfParts>
    <vt:vector size="29" baseType="lpstr">
      <vt:lpstr>等线</vt:lpstr>
      <vt:lpstr>等线 Light</vt:lpstr>
      <vt:lpstr>方正黑体简体</vt:lpstr>
      <vt:lpstr>楷体</vt:lpstr>
      <vt:lpstr>微软雅黑</vt:lpstr>
      <vt:lpstr>Agency FB</vt:lpstr>
      <vt:lpstr>Arial</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范美琳</cp:lastModifiedBy>
  <cp:revision>24</cp:revision>
  <dcterms:created xsi:type="dcterms:W3CDTF">2025-07-02T05:50:00Z</dcterms:created>
  <dcterms:modified xsi:type="dcterms:W3CDTF">2025-08-04T01:11:37Z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07CF641FD26244B3A82F26963F898277_13</vt:lpwstr>
  </property>
  <property fmtid="{D5CDD505-2E9C-101B-9397-08002B2CF9AE}" pid="3" name="KSOProductBuildVer">
    <vt:lpwstr>2052-12.1.0.22215</vt:lpwstr>
  </property>
</Properties>
</file>